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7" r:id="rId2"/>
    <p:sldId id="256" r:id="rId3"/>
    <p:sldId id="258" r:id="rId4"/>
    <p:sldId id="267" r:id="rId5"/>
    <p:sldId id="265" r:id="rId6"/>
    <p:sldId id="263" r:id="rId7"/>
    <p:sldId id="268" r:id="rId8"/>
    <p:sldId id="260" r:id="rId9"/>
    <p:sldId id="264" r:id="rId10"/>
    <p:sldId id="266" r:id="rId11"/>
    <p:sldId id="259" r:id="rId12"/>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699" autoAdjust="0"/>
    <p:restoredTop sz="94660"/>
  </p:normalViewPr>
  <p:slideViewPr>
    <p:cSldViewPr snapToGrid="0">
      <p:cViewPr varScale="1">
        <p:scale>
          <a:sx n="121" d="100"/>
          <a:sy n="121" d="100"/>
        </p:scale>
        <p:origin x="126"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a:xfrm>
            <a:off x="2692397" y="5037663"/>
            <a:ext cx="5214635" cy="279400"/>
          </a:xfrm>
        </p:spPr>
        <p:txBody>
          <a:bodyPr/>
          <a:lstStyle/>
          <a:p>
            <a:endParaRPr lang="ar-IQ"/>
          </a:p>
        </p:txBody>
      </p:sp>
      <p:sp>
        <p:nvSpPr>
          <p:cNvPr id="6" name="Slide Number Placeholder 5"/>
          <p:cNvSpPr>
            <a:spLocks noGrp="1"/>
          </p:cNvSpPr>
          <p:nvPr>
            <p:ph type="sldNum" sz="quarter" idx="12"/>
          </p:nvPr>
        </p:nvSpPr>
        <p:spPr>
          <a:xfrm>
            <a:off x="8956900" y="5037663"/>
            <a:ext cx="551167" cy="279400"/>
          </a:xfrm>
        </p:spPr>
        <p:txBody>
          <a:bodyPr/>
          <a:lstStyle/>
          <a:p>
            <a:fld id="{10D3B32D-0269-4C71-BE26-9716ECAF671B}" type="slidenum">
              <a:rPr lang="ar-IQ" smtClean="0"/>
              <a:t>‹#›</a:t>
            </a:fld>
            <a:endParaRPr lang="ar-IQ"/>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3498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t>20/04/1442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D3B32D-0269-4C71-BE26-9716ECAF671B}" type="slidenum">
              <a:rPr lang="ar-IQ" smtClean="0"/>
              <a:t>‹#›</a:t>
            </a:fld>
            <a:endParaRPr lang="ar-IQ"/>
          </a:p>
        </p:txBody>
      </p:sp>
    </p:spTree>
    <p:extLst>
      <p:ext uri="{BB962C8B-B14F-4D97-AF65-F5344CB8AC3E}">
        <p14:creationId xmlns:p14="http://schemas.microsoft.com/office/powerpoint/2010/main" val="3540623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2121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91568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spTree>
    <p:extLst>
      <p:ext uri="{BB962C8B-B14F-4D97-AF65-F5344CB8AC3E}">
        <p14:creationId xmlns:p14="http://schemas.microsoft.com/office/powerpoint/2010/main" val="3027540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6474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12822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035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7246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spTree>
    <p:extLst>
      <p:ext uri="{BB962C8B-B14F-4D97-AF65-F5344CB8AC3E}">
        <p14:creationId xmlns:p14="http://schemas.microsoft.com/office/powerpoint/2010/main" val="584350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t>20/04/1442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D3B32D-0269-4C71-BE26-9716ECAF671B}" type="slidenum">
              <a:rPr lang="ar-IQ" smtClean="0"/>
              <a:t>‹#›</a:t>
            </a:fld>
            <a:endParaRPr lang="ar-IQ"/>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7268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24C8BB-1A22-42D4-9D85-2BE684EAB24B}" type="datetimeFigureOut">
              <a:rPr lang="ar-IQ" smtClean="0"/>
              <a:t>20/04/1442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D3B32D-0269-4C71-BE26-9716ECAF671B}" type="slidenum">
              <a:rPr lang="ar-IQ" smtClean="0"/>
              <a:t>‹#›</a:t>
            </a:fld>
            <a:endParaRPr lang="ar-IQ"/>
          </a:p>
        </p:txBody>
      </p:sp>
    </p:spTree>
    <p:extLst>
      <p:ext uri="{BB962C8B-B14F-4D97-AF65-F5344CB8AC3E}">
        <p14:creationId xmlns:p14="http://schemas.microsoft.com/office/powerpoint/2010/main" val="897316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24C8BB-1A22-42D4-9D85-2BE684EAB24B}" type="datetimeFigureOut">
              <a:rPr lang="ar-IQ" smtClean="0"/>
              <a:t>20/04/1442</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0D3B32D-0269-4C71-BE26-9716ECAF671B}" type="slidenum">
              <a:rPr lang="ar-IQ" smtClean="0"/>
              <a:t>‹#›</a:t>
            </a:fld>
            <a:endParaRPr lang="ar-IQ"/>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6148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C24C8BB-1A22-42D4-9D85-2BE684EAB24B}" type="datetimeFigureOut">
              <a:rPr lang="ar-IQ" smtClean="0"/>
              <a:t>20/04/1442</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0D3B32D-0269-4C71-BE26-9716ECAF671B}" type="slidenum">
              <a:rPr lang="ar-IQ" smtClean="0"/>
              <a:t>‹#›</a:t>
            </a:fld>
            <a:endParaRPr lang="ar-IQ"/>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71324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24C8BB-1A22-42D4-9D85-2BE684EAB24B}" type="datetimeFigureOut">
              <a:rPr lang="ar-IQ" smtClean="0"/>
              <a:t>20/04/1442</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0D3B32D-0269-4C71-BE26-9716ECAF671B}" type="slidenum">
              <a:rPr lang="ar-IQ" smtClean="0"/>
              <a:t>‹#›</a:t>
            </a:fld>
            <a:endParaRPr lang="ar-IQ"/>
          </a:p>
        </p:txBody>
      </p:sp>
    </p:spTree>
    <p:extLst>
      <p:ext uri="{BB962C8B-B14F-4D97-AF65-F5344CB8AC3E}">
        <p14:creationId xmlns:p14="http://schemas.microsoft.com/office/powerpoint/2010/main" val="3082564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t>20/04/1442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D3B32D-0269-4C71-BE26-9716ECAF671B}" type="slidenum">
              <a:rPr lang="ar-IQ" smtClean="0"/>
              <a:t>‹#›</a:t>
            </a:fld>
            <a:endParaRPr lang="ar-IQ"/>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3923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t>20/04/1442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D3B32D-0269-4C71-BE26-9716ECAF671B}" type="slidenum">
              <a:rPr lang="ar-IQ" smtClean="0"/>
              <a:t>‹#›</a:t>
            </a:fld>
            <a:endParaRPr lang="ar-IQ"/>
          </a:p>
        </p:txBody>
      </p:sp>
    </p:spTree>
    <p:extLst>
      <p:ext uri="{BB962C8B-B14F-4D97-AF65-F5344CB8AC3E}">
        <p14:creationId xmlns:p14="http://schemas.microsoft.com/office/powerpoint/2010/main" val="1778113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C24C8BB-1A22-42D4-9D85-2BE684EAB24B}" type="datetimeFigureOut">
              <a:rPr lang="ar-IQ" smtClean="0"/>
              <a:t>20/04/1442</a:t>
            </a:fld>
            <a:endParaRPr lang="ar-IQ"/>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IQ"/>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0D3B32D-0269-4C71-BE26-9716ECAF671B}" type="slidenum">
              <a:rPr lang="ar-IQ" smtClean="0"/>
              <a:t>‹#›</a:t>
            </a:fld>
            <a:endParaRPr lang="ar-IQ"/>
          </a:p>
        </p:txBody>
      </p:sp>
    </p:spTree>
    <p:extLst>
      <p:ext uri="{BB962C8B-B14F-4D97-AF65-F5344CB8AC3E}">
        <p14:creationId xmlns:p14="http://schemas.microsoft.com/office/powerpoint/2010/main" val="2326754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Magnetic Resonance and Medical Imaging  </a:t>
            </a:r>
            <a:endParaRPr lang="ar-IQ" dirty="0"/>
          </a:p>
        </p:txBody>
      </p:sp>
      <p:sp>
        <p:nvSpPr>
          <p:cNvPr id="3" name="Subtitle 2"/>
          <p:cNvSpPr>
            <a:spLocks noGrp="1"/>
          </p:cNvSpPr>
          <p:nvPr>
            <p:ph type="subTitle" idx="1"/>
          </p:nvPr>
        </p:nvSpPr>
        <p:spPr/>
        <p:txBody>
          <a:bodyPr>
            <a:normAutofit/>
          </a:bodyPr>
          <a:lstStyle/>
          <a:p>
            <a:r>
              <a:rPr lang="en-US" sz="2400" dirty="0" smtClean="0"/>
              <a:t>4th year /Medical </a:t>
            </a:r>
            <a:r>
              <a:rPr lang="en-US" sz="2400" dirty="0"/>
              <a:t>P</a:t>
            </a:r>
            <a:r>
              <a:rPr lang="en-US" sz="2400" dirty="0" smtClean="0"/>
              <a:t>hysics </a:t>
            </a:r>
          </a:p>
          <a:p>
            <a:r>
              <a:rPr lang="en-US" sz="2400" dirty="0" err="1" smtClean="0"/>
              <a:t>Dr</a:t>
            </a:r>
            <a:r>
              <a:rPr lang="en-US" sz="2400" dirty="0" smtClean="0"/>
              <a:t> . Hanan </a:t>
            </a:r>
            <a:r>
              <a:rPr lang="en-US" sz="2400" dirty="0" err="1" smtClean="0"/>
              <a:t>Abd</a:t>
            </a:r>
            <a:r>
              <a:rPr lang="en-US" sz="2400" dirty="0" smtClean="0"/>
              <a:t> Ali  </a:t>
            </a:r>
            <a:endParaRPr lang="ar-IQ" sz="2400" dirty="0"/>
          </a:p>
        </p:txBody>
      </p:sp>
    </p:spTree>
    <p:extLst>
      <p:ext uri="{BB962C8B-B14F-4D97-AF65-F5344CB8AC3E}">
        <p14:creationId xmlns:p14="http://schemas.microsoft.com/office/powerpoint/2010/main" val="3704355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39447" y="890954"/>
            <a:ext cx="9917723" cy="5025292"/>
          </a:xfrm>
        </p:spPr>
      </p:pic>
    </p:spTree>
    <p:extLst>
      <p:ext uri="{BB962C8B-B14F-4D97-AF65-F5344CB8AC3E}">
        <p14:creationId xmlns:p14="http://schemas.microsoft.com/office/powerpoint/2010/main" val="3187423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lstStyle/>
          <a:p>
            <a:pPr algn="just" rtl="0"/>
            <a:r>
              <a:rPr lang="en-US" dirty="0"/>
              <a:t>MRI started out as a tomographic imaging technique, that is it produced an image of the NMR signal in a thin slice through the human body. </a:t>
            </a:r>
            <a:endParaRPr lang="en-US" dirty="0" smtClean="0"/>
          </a:p>
          <a:p>
            <a:pPr algn="just" rtl="0"/>
            <a:r>
              <a:rPr lang="en-US" dirty="0" smtClean="0"/>
              <a:t>MRI </a:t>
            </a:r>
            <a:r>
              <a:rPr lang="en-US" dirty="0"/>
              <a:t>has advanced beyond a tomographic imaging technique to a volume imaging technique. This package presents a comprehensive picture of the basic principles of MRI</a:t>
            </a:r>
            <a:endParaRPr lang="ar-IQ"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5461"/>
            <a:ext cx="12192000" cy="562707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5461"/>
            <a:ext cx="12192000" cy="5627077"/>
          </a:xfrm>
          <a:prstGeom prst="rect">
            <a:avLst/>
          </a:prstGeom>
        </p:spPr>
      </p:pic>
    </p:spTree>
    <p:extLst>
      <p:ext uri="{BB962C8B-B14F-4D97-AF65-F5344CB8AC3E}">
        <p14:creationId xmlns:p14="http://schemas.microsoft.com/office/powerpoint/2010/main" val="2269034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33075" y="2688492"/>
            <a:ext cx="6815669" cy="2508739"/>
          </a:xfrm>
        </p:spPr>
        <p:txBody>
          <a:bodyPr/>
          <a:lstStyle/>
          <a:p>
            <a:pPr algn="l" rtl="0"/>
            <a:r>
              <a:rPr lang="en-US" sz="2800" dirty="0">
                <a:solidFill>
                  <a:schemeClr val="tx1"/>
                </a:solidFill>
              </a:rPr>
              <a:t>•	NMRI or MRI ? </a:t>
            </a:r>
            <a:br>
              <a:rPr lang="en-US" sz="2800" dirty="0">
                <a:solidFill>
                  <a:schemeClr val="tx1"/>
                </a:solidFill>
              </a:rPr>
            </a:br>
            <a:r>
              <a:rPr lang="en-US" sz="2800" dirty="0">
                <a:solidFill>
                  <a:schemeClr val="tx1"/>
                </a:solidFill>
              </a:rPr>
              <a:t>•	Opportunities in MRI </a:t>
            </a:r>
            <a:br>
              <a:rPr lang="en-US" sz="2800" dirty="0">
                <a:solidFill>
                  <a:schemeClr val="tx1"/>
                </a:solidFill>
              </a:rPr>
            </a:br>
            <a:r>
              <a:rPr lang="en-US" sz="2800" dirty="0">
                <a:solidFill>
                  <a:schemeClr val="tx1"/>
                </a:solidFill>
              </a:rPr>
              <a:t>•	Tomographic Imaging </a:t>
            </a:r>
            <a:br>
              <a:rPr lang="en-US" sz="2800" dirty="0">
                <a:solidFill>
                  <a:schemeClr val="tx1"/>
                </a:solidFill>
              </a:rPr>
            </a:br>
            <a:r>
              <a:rPr lang="en-US" sz="2800" dirty="0">
                <a:solidFill>
                  <a:schemeClr val="tx1"/>
                </a:solidFill>
              </a:rPr>
              <a:t>•	Microscopic property responsible for MRI </a:t>
            </a:r>
            <a:br>
              <a:rPr lang="en-US" sz="2800" dirty="0">
                <a:solidFill>
                  <a:schemeClr val="tx1"/>
                </a:solidFill>
              </a:rPr>
            </a:br>
            <a:r>
              <a:rPr lang="en-US" sz="2800" dirty="0">
                <a:solidFill>
                  <a:schemeClr val="tx1"/>
                </a:solidFill>
              </a:rPr>
              <a:t>•	Units Review </a:t>
            </a:r>
            <a:br>
              <a:rPr lang="en-US" sz="2800" dirty="0">
                <a:solidFill>
                  <a:schemeClr val="tx1"/>
                </a:solidFill>
              </a:rPr>
            </a:br>
            <a:r>
              <a:rPr lang="en-US" sz="2800" dirty="0">
                <a:solidFill>
                  <a:schemeClr val="tx1"/>
                </a:solidFill>
              </a:rPr>
              <a:t>•	Problems </a:t>
            </a:r>
            <a:br>
              <a:rPr lang="en-US" sz="2800" dirty="0">
                <a:solidFill>
                  <a:schemeClr val="tx1"/>
                </a:solidFill>
              </a:rPr>
            </a:br>
            <a:endParaRPr lang="ar-IQ" sz="2800" dirty="0">
              <a:solidFill>
                <a:schemeClr val="tx1"/>
              </a:solidFill>
            </a:endParaRPr>
          </a:p>
        </p:txBody>
      </p:sp>
    </p:spTree>
    <p:extLst>
      <p:ext uri="{BB962C8B-B14F-4D97-AF65-F5344CB8AC3E}">
        <p14:creationId xmlns:p14="http://schemas.microsoft.com/office/powerpoint/2010/main" val="3555757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2060"/>
                </a:solidFill>
              </a:rPr>
              <a:t>NMRI or MRI ?</a:t>
            </a:r>
            <a:br>
              <a:rPr lang="en-US" dirty="0">
                <a:solidFill>
                  <a:srgbClr val="002060"/>
                </a:solidFill>
              </a:rPr>
            </a:br>
            <a:r>
              <a:rPr lang="ar-IQ" dirty="0" smtClean="0">
                <a:solidFill>
                  <a:srgbClr val="002060"/>
                </a:solidFill>
              </a:rPr>
              <a:t/>
            </a:r>
            <a:br>
              <a:rPr lang="ar-IQ" dirty="0" smtClean="0">
                <a:solidFill>
                  <a:srgbClr val="002060"/>
                </a:solidFill>
              </a:rPr>
            </a:br>
            <a:endParaRPr lang="ar-IQ" dirty="0">
              <a:solidFill>
                <a:srgbClr val="002060"/>
              </a:solidFill>
            </a:endParaRPr>
          </a:p>
        </p:txBody>
      </p:sp>
      <p:sp>
        <p:nvSpPr>
          <p:cNvPr id="3" name="Content Placeholder 2"/>
          <p:cNvSpPr>
            <a:spLocks noGrp="1"/>
          </p:cNvSpPr>
          <p:nvPr>
            <p:ph idx="1"/>
          </p:nvPr>
        </p:nvSpPr>
        <p:spPr>
          <a:xfrm>
            <a:off x="1295403" y="1277007"/>
            <a:ext cx="9601195" cy="4466000"/>
          </a:xfrm>
        </p:spPr>
        <p:txBody>
          <a:bodyPr>
            <a:noAutofit/>
          </a:bodyPr>
          <a:lstStyle/>
          <a:p>
            <a:pPr algn="just" rtl="0"/>
            <a:r>
              <a:rPr lang="en-US" b="1" dirty="0" smtClean="0">
                <a:solidFill>
                  <a:schemeClr val="tx1"/>
                </a:solidFill>
              </a:rPr>
              <a:t>Magnetic </a:t>
            </a:r>
            <a:r>
              <a:rPr lang="en-US" b="1" dirty="0">
                <a:solidFill>
                  <a:schemeClr val="tx1"/>
                </a:solidFill>
              </a:rPr>
              <a:t>resonance imaging (MRI) is an imaging technique used primarily in medical settings to produce high quality images of the inside of the human body. </a:t>
            </a:r>
            <a:endParaRPr lang="en-US" b="1" dirty="0" smtClean="0">
              <a:solidFill>
                <a:schemeClr val="tx1"/>
              </a:solidFill>
            </a:endParaRPr>
          </a:p>
          <a:p>
            <a:pPr algn="just" rtl="0"/>
            <a:r>
              <a:rPr lang="en-US" b="1" dirty="0" smtClean="0">
                <a:solidFill>
                  <a:schemeClr val="tx1"/>
                </a:solidFill>
              </a:rPr>
              <a:t>MRI </a:t>
            </a:r>
            <a:r>
              <a:rPr lang="en-US" b="1" dirty="0">
                <a:solidFill>
                  <a:schemeClr val="tx1"/>
                </a:solidFill>
              </a:rPr>
              <a:t>is based on the principles of nuclear magnetic resonance (NMR), a spectroscopic technique used by scientists to obtain microscopic chemical and physical information about molecules. </a:t>
            </a:r>
            <a:endParaRPr lang="en-US" b="1" dirty="0" smtClean="0">
              <a:solidFill>
                <a:schemeClr val="tx1"/>
              </a:solidFill>
            </a:endParaRPr>
          </a:p>
          <a:p>
            <a:pPr algn="just" rtl="0"/>
            <a:r>
              <a:rPr lang="en-US" b="1" dirty="0" smtClean="0">
                <a:solidFill>
                  <a:schemeClr val="tx1"/>
                </a:solidFill>
              </a:rPr>
              <a:t>The </a:t>
            </a:r>
            <a:r>
              <a:rPr lang="en-US" b="1" dirty="0">
                <a:solidFill>
                  <a:schemeClr val="tx1"/>
                </a:solidFill>
              </a:rPr>
              <a:t>technique was called magnetic resonance imaging rather than nuclear magnetic resonance imaging (NMRI) because of the negative connotations associated with the word nuclear in the late 1970's. </a:t>
            </a:r>
            <a:endParaRPr lang="en-US" b="1" dirty="0" smtClean="0">
              <a:solidFill>
                <a:schemeClr val="tx1"/>
              </a:solidFill>
            </a:endParaRPr>
          </a:p>
          <a:p>
            <a:pPr algn="just" rtl="0"/>
            <a:r>
              <a:rPr lang="en-US" dirty="0" smtClean="0"/>
              <a:t>. </a:t>
            </a:r>
            <a:endParaRPr lang="ar-IQ" dirty="0"/>
          </a:p>
        </p:txBody>
      </p:sp>
    </p:spTree>
    <p:extLst>
      <p:ext uri="{BB962C8B-B14F-4D97-AF65-F5344CB8AC3E}">
        <p14:creationId xmlns:p14="http://schemas.microsoft.com/office/powerpoint/2010/main" val="78315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pPr algn="just" rtl="0"/>
            <a:r>
              <a:rPr lang="en-US" dirty="0"/>
              <a:t>In 1971 Raymond </a:t>
            </a:r>
            <a:r>
              <a:rPr lang="en-US" dirty="0" err="1"/>
              <a:t>Damadian</a:t>
            </a:r>
            <a:r>
              <a:rPr lang="en-US" dirty="0"/>
              <a:t> showed that the nuclear magnetic relaxation times of tissues and tumors differed, thus motivating scientists to consider magnetic resonance for the detection of disease</a:t>
            </a:r>
            <a:endParaRPr lang="ar-IQ"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59" y="402626"/>
            <a:ext cx="12192000" cy="5627077"/>
          </a:xfrm>
          <a:prstGeom prst="rect">
            <a:avLst/>
          </a:prstGeom>
        </p:spPr>
      </p:pic>
    </p:spTree>
    <p:extLst>
      <p:ext uri="{BB962C8B-B14F-4D97-AF65-F5344CB8AC3E}">
        <p14:creationId xmlns:p14="http://schemas.microsoft.com/office/powerpoint/2010/main" val="3789954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67508" y="695569"/>
            <a:ext cx="10542954" cy="5509846"/>
          </a:xfrm>
        </p:spPr>
      </p:pic>
      <p:sp>
        <p:nvSpPr>
          <p:cNvPr id="5" name="TextBox 4"/>
          <p:cNvSpPr txBox="1"/>
          <p:nvPr/>
        </p:nvSpPr>
        <p:spPr>
          <a:xfrm>
            <a:off x="4816365" y="882868"/>
            <a:ext cx="2128345" cy="461665"/>
          </a:xfrm>
          <a:prstGeom prst="rect">
            <a:avLst/>
          </a:prstGeom>
          <a:noFill/>
        </p:spPr>
        <p:txBody>
          <a:bodyPr wrap="square" rtlCol="1">
            <a:spAutoFit/>
          </a:bodyPr>
          <a:lstStyle/>
          <a:p>
            <a:r>
              <a:rPr lang="en-US" sz="2400" dirty="0" smtClean="0">
                <a:solidFill>
                  <a:srgbClr val="FF0000"/>
                </a:solidFill>
              </a:rPr>
              <a:t>Types of MRI</a:t>
            </a:r>
            <a:endParaRPr lang="ar-IQ" sz="2400" dirty="0">
              <a:solidFill>
                <a:srgbClr val="FF0000"/>
              </a:solidFill>
            </a:endParaRPr>
          </a:p>
        </p:txBody>
      </p:sp>
    </p:spTree>
    <p:extLst>
      <p:ext uri="{BB962C8B-B14F-4D97-AF65-F5344CB8AC3E}">
        <p14:creationId xmlns:p14="http://schemas.microsoft.com/office/powerpoint/2010/main" val="2763031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53144"/>
            <a:ext cx="10515600" cy="5523820"/>
          </a:xfrm>
        </p:spPr>
        <p:txBody>
          <a:bodyPr/>
          <a:lstStyle/>
          <a:p>
            <a:pPr lvl="1" algn="just" rtl="0"/>
            <a:r>
              <a:rPr lang="en-US" b="1" dirty="0" smtClean="0">
                <a:solidFill>
                  <a:schemeClr val="tx1"/>
                </a:solidFill>
              </a:rPr>
              <a:t>Magnetic Resonance Imaging (MRI) is a non-invasive imaging technology that produces three dimensional detailed anatomical images</a:t>
            </a:r>
            <a:r>
              <a:rPr lang="en-US" b="1" dirty="0" smtClean="0">
                <a:solidFill>
                  <a:schemeClr val="tx1"/>
                </a:solidFill>
              </a:rPr>
              <a:t>.</a:t>
            </a:r>
          </a:p>
          <a:p>
            <a:pPr lvl="1" algn="just" rtl="0"/>
            <a:r>
              <a:rPr lang="en-US" b="1" dirty="0" smtClean="0">
                <a:solidFill>
                  <a:schemeClr val="tx1"/>
                </a:solidFill>
              </a:rPr>
              <a:t> </a:t>
            </a:r>
            <a:r>
              <a:rPr lang="en-US" b="1" dirty="0" smtClean="0">
                <a:solidFill>
                  <a:schemeClr val="tx1"/>
                </a:solidFill>
              </a:rPr>
              <a:t>It is often used for disease detection, diagnosis, and treatment monitoring. It is based on sophisticated technology that excites and detects the change in the direction of the rotational axis of protons found in the water that makes up living tissues.</a:t>
            </a:r>
          </a:p>
          <a:p>
            <a:pPr lvl="1" algn="just" rtl="0"/>
            <a:endParaRPr lang="ar-IQ" b="1"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6386" y="2955471"/>
            <a:ext cx="3159577" cy="3306536"/>
          </a:xfrm>
          <a:prstGeom prst="rect">
            <a:avLst/>
          </a:prstGeom>
        </p:spPr>
      </p:pic>
      <p:pic>
        <p:nvPicPr>
          <p:cNvPr id="6" name="Picture 5"/>
          <p:cNvPicPr>
            <a:picLocks noChangeAspect="1"/>
          </p:cNvPicPr>
          <p:nvPr/>
        </p:nvPicPr>
        <p:blipFill>
          <a:blip r:embed="rId3"/>
          <a:stretch>
            <a:fillRect/>
          </a:stretch>
        </p:blipFill>
        <p:spPr>
          <a:xfrm>
            <a:off x="5197751" y="2855404"/>
            <a:ext cx="4607555" cy="3406603"/>
          </a:xfrm>
          <a:prstGeom prst="rect">
            <a:avLst/>
          </a:prstGeom>
        </p:spPr>
      </p:pic>
    </p:spTree>
    <p:extLst>
      <p:ext uri="{BB962C8B-B14F-4D97-AF65-F5344CB8AC3E}">
        <p14:creationId xmlns:p14="http://schemas.microsoft.com/office/powerpoint/2010/main" val="1245113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rtl="0"/>
            <a:r>
              <a:rPr lang="en-US" b="1" dirty="0"/>
              <a:t>Before beginning a study of the science of MRI, it will be helpful to reflect on the brief history of MRI.  </a:t>
            </a:r>
            <a:endParaRPr lang="en-US" b="1" dirty="0" smtClean="0"/>
          </a:p>
          <a:p>
            <a:pPr algn="just" rtl="0"/>
            <a:r>
              <a:rPr lang="en-US" b="1" dirty="0" smtClean="0"/>
              <a:t>Felix </a:t>
            </a:r>
            <a:r>
              <a:rPr lang="en-US" b="1" dirty="0"/>
              <a:t>Bloch and Edward Purcell, both of whom were awarded the Nobel Prize in 1952, discovered the magnetic resonance phenomenon independently in 1946</a:t>
            </a:r>
            <a:r>
              <a:rPr lang="en-US" b="1" dirty="0" smtClean="0"/>
              <a:t>.</a:t>
            </a:r>
          </a:p>
          <a:p>
            <a:pPr algn="just" rtl="0"/>
            <a:r>
              <a:rPr lang="en-US" b="1" dirty="0" smtClean="0"/>
              <a:t> </a:t>
            </a:r>
            <a:r>
              <a:rPr lang="en-US" b="1" dirty="0"/>
              <a:t>In the period between 1950 and 1970, NMR was developed and used for chemical and physical molecular analysis</a:t>
            </a:r>
            <a:endParaRPr lang="ar-IQ" b="1" dirty="0"/>
          </a:p>
        </p:txBody>
      </p:sp>
    </p:spTree>
    <p:extLst>
      <p:ext uri="{BB962C8B-B14F-4D97-AF65-F5344CB8AC3E}">
        <p14:creationId xmlns:p14="http://schemas.microsoft.com/office/powerpoint/2010/main" val="2174858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4" name="Content Placeholder 3"/>
          <p:cNvPicPr>
            <a:picLocks noGrp="1" noChangeAspect="1"/>
          </p:cNvPicPr>
          <p:nvPr>
            <p:ph idx="1"/>
          </p:nvPr>
        </p:nvPicPr>
        <p:blipFill>
          <a:blip r:embed="rId2"/>
          <a:stretch>
            <a:fillRect/>
          </a:stretch>
        </p:blipFill>
        <p:spPr>
          <a:xfrm>
            <a:off x="1109785" y="719014"/>
            <a:ext cx="10113107" cy="5431693"/>
          </a:xfrm>
          <a:prstGeom prst="rect">
            <a:avLst/>
          </a:prstGeom>
        </p:spPr>
      </p:pic>
    </p:spTree>
    <p:extLst>
      <p:ext uri="{BB962C8B-B14F-4D97-AF65-F5344CB8AC3E}">
        <p14:creationId xmlns:p14="http://schemas.microsoft.com/office/powerpoint/2010/main" val="923161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04984" y="554892"/>
            <a:ext cx="10542953" cy="5595816"/>
          </a:xfrm>
        </p:spPr>
      </p:pic>
    </p:spTree>
    <p:extLst>
      <p:ext uri="{BB962C8B-B14F-4D97-AF65-F5344CB8AC3E}">
        <p14:creationId xmlns:p14="http://schemas.microsoft.com/office/powerpoint/2010/main" val="177239668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329</TotalTime>
  <Words>329</Words>
  <Application>Microsoft Office PowerPoint</Application>
  <PresentationFormat>Widescreen</PresentationFormat>
  <Paragraphs>18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Garamond</vt:lpstr>
      <vt:lpstr>Times New Roman</vt:lpstr>
      <vt:lpstr>Organic</vt:lpstr>
      <vt:lpstr>Magnetic Resonance and Medical Imaging  </vt:lpstr>
      <vt:lpstr>• NMRI or MRI ?  • Opportunities in MRI  • Tomographic Imaging  • Microscopic property responsible for MRI  • Units Review  • Problems  </vt:lpstr>
      <vt:lpstr>NMRI or MRI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Magnetic resonance and medical imaging</dc:title>
  <dc:creator>Windows User</dc:creator>
  <cp:lastModifiedBy>Windows User</cp:lastModifiedBy>
  <cp:revision>10</cp:revision>
  <dcterms:created xsi:type="dcterms:W3CDTF">2020-12-05T07:01:42Z</dcterms:created>
  <dcterms:modified xsi:type="dcterms:W3CDTF">2020-12-05T12:31:17Z</dcterms:modified>
</cp:coreProperties>
</file>